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90" r:id="rId4"/>
    <p:sldId id="257" r:id="rId5"/>
    <p:sldId id="261" r:id="rId6"/>
    <p:sldId id="262" r:id="rId7"/>
    <p:sldId id="263" r:id="rId8"/>
    <p:sldId id="268" r:id="rId9"/>
    <p:sldId id="306" r:id="rId10"/>
    <p:sldId id="269" r:id="rId11"/>
    <p:sldId id="571" r:id="rId12"/>
    <p:sldId id="573" r:id="rId13"/>
    <p:sldId id="570" r:id="rId14"/>
    <p:sldId id="337" r:id="rId15"/>
    <p:sldId id="291" r:id="rId16"/>
    <p:sldId id="265" r:id="rId17"/>
    <p:sldId id="308" r:id="rId18"/>
    <p:sldId id="267" r:id="rId19"/>
    <p:sldId id="305" r:id="rId20"/>
    <p:sldId id="292" r:id="rId21"/>
    <p:sldId id="304" r:id="rId22"/>
    <p:sldId id="270" r:id="rId23"/>
    <p:sldId id="272" r:id="rId24"/>
    <p:sldId id="302" r:id="rId25"/>
    <p:sldId id="293" r:id="rId26"/>
    <p:sldId id="279" r:id="rId27"/>
    <p:sldId id="303" r:id="rId28"/>
    <p:sldId id="280" r:id="rId29"/>
    <p:sldId id="281" r:id="rId30"/>
    <p:sldId id="282" r:id="rId31"/>
    <p:sldId id="294" r:id="rId32"/>
    <p:sldId id="283" r:id="rId33"/>
    <p:sldId id="285" r:id="rId34"/>
    <p:sldId id="297" r:id="rId35"/>
    <p:sldId id="301" r:id="rId36"/>
    <p:sldId id="298" r:id="rId37"/>
    <p:sldId id="299" r:id="rId38"/>
    <p:sldId id="296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11.01.2024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11.01.2024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11.01.2024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11.01.2024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11.01.2024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icboosting.org/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705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hastie.su.domains/Papers/ESLII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s.cmu.edu/afs/cs.cmu.edu/user/mitchell/ftp/mlbook.html" TargetMode="External"/><Relationship Id="rId5" Type="http://schemas.openxmlformats.org/officeDocument/2006/relationships/hyperlink" Target="https://www.microsoft.com/en-us/research/uploads/prod/2006/01/Bishop-Pattern-Recognition-and-Machine-Learning-2006.pdf" TargetMode="Externa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langchain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Introduction and Overview</a:t>
            </a:r>
            <a:br>
              <a:rPr lang="en-DE" dirty="0"/>
            </a:br>
            <a:r>
              <a:rPr lang="en-DE" sz="4000" i="1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11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303395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dirty="0"/>
              <a:t>RL setup usually more difficult (e.g., non-differentiable as a whole) than</a:t>
            </a:r>
            <a:r>
              <a:rPr lang="en-DE" sz="2000" dirty="0"/>
              <a:t> supervised learning </a:t>
            </a:r>
            <a:r>
              <a:rPr lang="en-GB" sz="2000" dirty="0"/>
              <a:t>one</a:t>
            </a:r>
          </a:p>
          <a:p>
            <a:pPr marL="0" indent="0">
              <a:buNone/>
            </a:pPr>
            <a:r>
              <a:rPr lang="en-GB" sz="2000" dirty="0"/>
              <a:t>but RL can be cast as supervised-learning setup: express rewards by more intricate loss function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73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g</a:t>
            </a:r>
            <a:r>
              <a:rPr lang="en-DE" sz="3200" b="1" dirty="0"/>
              <a:t>oals of this course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understanding of foundational ML concepts and commonalities between different methods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3E040-DAD3-A2FB-5252-BE40A531A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3379"/>
            <a:ext cx="5181600" cy="5283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/>
              <a:t>s</a:t>
            </a:r>
            <a:r>
              <a:rPr lang="en-DE" sz="3200" b="1" dirty="0"/>
              <a:t>chedule of lectures</a:t>
            </a:r>
          </a:p>
          <a:p>
            <a:pPr marL="0" indent="0">
              <a:buNone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introduction and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DE" sz="2800" dirty="0"/>
              <a:t>eneralization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deep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sz="2800" dirty="0"/>
              <a:t>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generative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DE" sz="2800" dirty="0"/>
              <a:t>ausality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</a:t>
                </a:r>
                <a:r>
                  <a:rPr lang="en-GB" sz="2400" dirty="0"/>
                  <a:t>(whereby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values are taken for granted in discriminative models) </a:t>
                </a:r>
                <a:r>
                  <a:rPr lang="en-DE" sz="2400" dirty="0"/>
                  <a:t>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6"/>
                <a:ext cx="10515600" cy="1889453"/>
              </a:xfrm>
              <a:prstGeom prst="rect">
                <a:avLst/>
              </a:prstGeom>
              <a:blipFill>
                <a:blip r:embed="rId4"/>
                <a:stretch>
                  <a:fillRect l="-1043" t="-6452" b="-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715368" cy="2809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 (aka out-of-distribution)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 need for appropriate </a:t>
            </a:r>
            <a:r>
              <a:rPr lang="en-GB" sz="2000" b="1" dirty="0">
                <a:sym typeface="Wingdings" pitchFamily="2" charset="2"/>
              </a:rPr>
              <a:t>inductive bias</a:t>
            </a:r>
            <a:r>
              <a:rPr lang="en-GB" sz="2000" dirty="0">
                <a:sym typeface="Wingdings" pitchFamily="2" charset="2"/>
              </a:rPr>
              <a:t> (different forms: model design, regularization,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24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  <a:r>
              <a:rPr lang="en-GB" dirty="0"/>
              <a:t> (GLM)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t="-909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/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consider given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values for this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DE6168-92A8-35E6-0AFF-909B8936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836" y="4698601"/>
                <a:ext cx="3083280" cy="369332"/>
              </a:xfrm>
              <a:prstGeom prst="rect">
                <a:avLst/>
              </a:prstGeom>
              <a:blipFill>
                <a:blip r:embed="rId8"/>
                <a:stretch>
                  <a:fillRect l="-1378" t="-8065" r="-984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E80C3-B98F-CCE2-8A04-112525ABB170}"/>
              </a:ext>
            </a:extLst>
          </p:cNvPr>
          <p:cNvCxnSpPr>
            <a:stCxn id="14" idx="2"/>
          </p:cNvCxnSpPr>
          <p:nvPr/>
        </p:nvCxnSpPr>
        <p:spPr>
          <a:xfrm>
            <a:off x="10601476" y="5067933"/>
            <a:ext cx="124188" cy="30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</a:t>
            </a:r>
            <a:r>
              <a:rPr lang="en-GB" dirty="0"/>
              <a:t>GLMs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  <a:r>
              <a:rPr lang="en-GB" dirty="0"/>
              <a:t> (GAM)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GLMs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10326768" y="4794192"/>
            <a:ext cx="15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Cyclic Boosting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552299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GAM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2996928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137753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4006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45939" y="2941498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8222" y="2941498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rarely write an own one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2941498"/>
            <a:ext cx="272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variety of different forms</a:t>
            </a:r>
          </a:p>
          <a:p>
            <a:pPr marL="398462" indent="-285750">
              <a:buFont typeface="Arial" panose="020B0604020202020204" pitchFamily="34" charset="0"/>
              <a:buChar char="•"/>
            </a:pPr>
            <a:r>
              <a:rPr lang="en-US" dirty="0"/>
              <a:t>model settings not all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accuracy measure: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301753" y="1720392"/>
            <a:ext cx="49744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(out-of-sample) accuracy of predictions</a:t>
            </a:r>
            <a:r>
              <a:rPr lang="en-GB" dirty="0"/>
              <a:t> (loss function in training as proxy of this)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</a:t>
            </a:r>
            <a:r>
              <a:rPr lang="en-GB" dirty="0">
                <a:hlinkClick r:id="rId3"/>
              </a:rPr>
              <a:t>a bit tricky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5786213-69C6-D126-72AA-55866097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724916"/>
            <a:ext cx="1956638" cy="27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nice book on the f</a:t>
            </a:r>
            <a:r>
              <a:rPr lang="en-DE" sz="2600" dirty="0"/>
              <a:t>oundations of ML (relevant for the whole course):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EC111-0626-60FD-E6A5-55864D0F77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o</a:t>
            </a:r>
            <a:r>
              <a:rPr lang="en-DE" sz="2600" dirty="0"/>
              <a:t>ther general overviews: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724916"/>
            <a:ext cx="2185951" cy="31083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35" y="2724916"/>
            <a:ext cx="2017807" cy="159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21E4C-46F9-8F1A-0A93-122816C17BE6}"/>
              </a:ext>
            </a:extLst>
          </p:cNvPr>
          <p:cNvSpPr txBox="1"/>
          <p:nvPr/>
        </p:nvSpPr>
        <p:spPr>
          <a:xfrm>
            <a:off x="6308835" y="44502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5"/>
              </a:rPr>
              <a:t>Bishop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3EB40-495D-66A3-2BAF-A26F64B0F5DB}"/>
              </a:ext>
            </a:extLst>
          </p:cNvPr>
          <p:cNvSpPr txBox="1"/>
          <p:nvPr/>
        </p:nvSpPr>
        <p:spPr>
          <a:xfrm>
            <a:off x="8763000" y="5582810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6"/>
              </a:rPr>
              <a:t>Mitchell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94BDE-11C6-83CD-444E-512EF7C5C489}"/>
              </a:ext>
            </a:extLst>
          </p:cNvPr>
          <p:cNvSpPr txBox="1"/>
          <p:nvPr/>
        </p:nvSpPr>
        <p:spPr>
          <a:xfrm>
            <a:off x="973599" y="5952142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Hastie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Scientific Application: ML in Particle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example: 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40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9999412" y="-1975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5"/>
              </a:rPr>
              <a:t>https://arxiv.org/abs/1105.5995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9999412" y="275024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https://arxiv.org/abs/1207.0825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</a:t>
            </a:r>
            <a:r>
              <a:rPr lang="en-GB" dirty="0"/>
              <a:t> (f</a:t>
            </a:r>
            <a:r>
              <a:rPr lang="en-DE" dirty="0"/>
              <a:t>eature engineering for ML models also kind of symbolic knowledge representation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 for Language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5DCEC2-BB5B-52E1-362A-8AF45A0C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640"/>
            <a:ext cx="7772400" cy="5202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6B26C-3B72-B00C-07A0-1E54DE8DF2B7}"/>
              </a:ext>
            </a:extLst>
          </p:cNvPr>
          <p:cNvSpPr txBox="1"/>
          <p:nvPr/>
        </p:nvSpPr>
        <p:spPr>
          <a:xfrm>
            <a:off x="8078082" y="646604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587A-40CF-1716-C9E9-1EBB34A83D87}"/>
              </a:ext>
            </a:extLst>
          </p:cNvPr>
          <p:cNvSpPr txBox="1"/>
          <p:nvPr/>
        </p:nvSpPr>
        <p:spPr>
          <a:xfrm>
            <a:off x="9819503" y="2883243"/>
            <a:ext cx="155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tool usage:</a:t>
            </a:r>
          </a:p>
          <a:p>
            <a:r>
              <a:rPr lang="en-GB" sz="2400" dirty="0" err="1">
                <a:hlinkClick r:id="rId4"/>
              </a:rPr>
              <a:t>LangChain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10567</TotalTime>
  <Words>2424</Words>
  <Application>Microsoft Office PowerPoint</Application>
  <PresentationFormat>Widescreen</PresentationFormat>
  <Paragraphs>406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Introduction and Overview Traditional Algorithms vs ML</vt:lpstr>
      <vt:lpstr>PowerPoint Presentation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Hybrid Approach for Language Models?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 (GLM)</vt:lpstr>
      <vt:lpstr>Linear Regression</vt:lpstr>
      <vt:lpstr>Linear Regression</vt:lpstr>
      <vt:lpstr>Multiplicative Model</vt:lpstr>
      <vt:lpstr>Scheme of GLMs</vt:lpstr>
      <vt:lpstr>Classification: Logistic Regression</vt:lpstr>
      <vt:lpstr>Toward Non-Linear Models</vt:lpstr>
      <vt:lpstr>Generalized Additive Models (GAM)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Scientific Application: ML in Particle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Felix Wick</dc:creator>
  <cp:lastModifiedBy>Wick, Felix</cp:lastModifiedBy>
  <cp:revision>271</cp:revision>
  <dcterms:created xsi:type="dcterms:W3CDTF">2022-07-11T13:02:20Z</dcterms:created>
  <dcterms:modified xsi:type="dcterms:W3CDTF">2024-01-11T17:45:26Z</dcterms:modified>
</cp:coreProperties>
</file>